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4"/>
  </p:sldMasterIdLst>
  <p:notesMasterIdLst>
    <p:notesMasterId r:id="rId10"/>
  </p:notesMasterIdLst>
  <p:handoutMasterIdLst>
    <p:handoutMasterId r:id="rId11"/>
  </p:handoutMasterIdLst>
  <p:sldIdLst>
    <p:sldId id="256" r:id="rId5"/>
    <p:sldId id="257" r:id="rId6"/>
    <p:sldId id="258" r:id="rId7"/>
    <p:sldId id="259" r:id="rId8"/>
    <p:sldId id="260" r:id="rId9"/>
  </p:sldIdLst>
  <p:sldSz cx="12192000" cy="6858000"/>
  <p:notesSz cx="6858000" cy="9144000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Geen stijl, gee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CF1AB2-1976-4502-BF36-3FF5EA218861}" styleName="Stijl, gemiddeld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6357" autoAdjust="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56" d="100"/>
          <a:sy n="56" d="100"/>
        </p:scale>
        <p:origin x="2856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alerie van den Berg" userId="b7f64057-db8e-423a-b2b5-100c21bc0b3b" providerId="ADAL" clId="{C12C5DBE-C69D-4149-AFB8-6673939C2DD9}"/>
    <pc:docChg chg="custSel modSld">
      <pc:chgData name="Valerie van den Berg" userId="b7f64057-db8e-423a-b2b5-100c21bc0b3b" providerId="ADAL" clId="{C12C5DBE-C69D-4149-AFB8-6673939C2DD9}" dt="2021-03-02T09:06:13.404" v="89" actId="20577"/>
      <pc:docMkLst>
        <pc:docMk/>
      </pc:docMkLst>
      <pc:sldChg chg="modSp mod">
        <pc:chgData name="Valerie van den Berg" userId="b7f64057-db8e-423a-b2b5-100c21bc0b3b" providerId="ADAL" clId="{C12C5DBE-C69D-4149-AFB8-6673939C2DD9}" dt="2021-03-02T09:06:13.404" v="89" actId="20577"/>
        <pc:sldMkLst>
          <pc:docMk/>
          <pc:sldMk cId="2880346701" sldId="260"/>
        </pc:sldMkLst>
        <pc:spChg chg="mod">
          <ac:chgData name="Valerie van den Berg" userId="b7f64057-db8e-423a-b2b5-100c21bc0b3b" providerId="ADAL" clId="{C12C5DBE-C69D-4149-AFB8-6673939C2DD9}" dt="2021-03-02T09:06:13.404" v="89" actId="20577"/>
          <ac:spMkLst>
            <pc:docMk/>
            <pc:sldMk cId="2880346701" sldId="260"/>
            <ac:spMk id="3" creationId="{B19B2D48-EDD7-44D7-BA59-7F9D5AD6DD6F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FD2973-7A98-44E4-8488-CC6CDEAC8F84}" type="datetimeFigureOut">
              <a:rPr lang="nl-NL" smtClean="0"/>
              <a:t>2-3-2021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65A8D6-0C98-46F5-B9EC-E9C08C6C45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528469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AB15BD-C251-4361-9924-1908F6DB658F}" type="datetimeFigureOut">
              <a:rPr lang="nl-NL" smtClean="0"/>
              <a:t>2-3-2021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BD9CD5-9F55-41D3-AAEF-D83B1014679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626410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Tijdelijke aanduiding voor dianumm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8C51CD5-7E81-42D6-B847-227155BE78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8691606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ianumm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8C51CD5-7E81-42D6-B847-227155BE78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579527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ianumm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8C51CD5-7E81-42D6-B847-227155BE78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831317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 dirty="0"/>
          </a:p>
        </p:txBody>
      </p:sp>
      <p:sp>
        <p:nvSpPr>
          <p:cNvPr id="4" name="Tijdelijke aanduiding voor dianumm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8C51CD5-7E81-42D6-B847-227155BE78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986821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</p:spTree>
    <p:extLst>
      <p:ext uri="{BB962C8B-B14F-4D97-AF65-F5344CB8AC3E}">
        <p14:creationId xmlns:p14="http://schemas.microsoft.com/office/powerpoint/2010/main" val="36426750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ianumm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8C51CD5-7E81-42D6-B847-227155BE78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137430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ianumm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8C51CD5-7E81-42D6-B847-227155BE78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604474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ianumm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8C51CD5-7E81-42D6-B847-227155BE78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25895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numm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8C51CD5-7E81-42D6-B847-227155BE78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222849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ianumm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8C51CD5-7E81-42D6-B847-227155BE78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909297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nl-NL" noProof="0"/>
              <a:t>Klik op het pictogram als u een afbeelding wilt toevoegen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ianumm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8C51CD5-7E81-42D6-B847-227155BE78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305030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microsoft.com/office/2007/relationships/hdphoto" Target="../media/hdphoto1.wdp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gi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Afbeelding 11"/>
          <p:cNvPicPr>
            <a:picLocks noChangeAspect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-14288" y="6211888"/>
            <a:ext cx="12087226" cy="65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Rechthoek 12"/>
          <p:cNvSpPr/>
          <p:nvPr/>
        </p:nvSpPr>
        <p:spPr>
          <a:xfrm>
            <a:off x="2586038" y="6211888"/>
            <a:ext cx="9605962" cy="646112"/>
          </a:xfrm>
          <a:prstGeom prst="rect">
            <a:avLst/>
          </a:prstGeom>
          <a:solidFill>
            <a:srgbClr val="C8D2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1028" name="Tijdelijke aanduiding voor titel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/>
              <a:t>Klik om de stijl te bewerken</a:t>
            </a:r>
          </a:p>
        </p:txBody>
      </p:sp>
      <p:sp>
        <p:nvSpPr>
          <p:cNvPr id="1029" name="Tijdelijke aanduiding voor tekst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fld id="{98C51CD5-7E81-42D6-B847-227155BE7844}" type="slidenum">
              <a:rPr lang="nl-NL" smtClean="0"/>
              <a:t>‹nr.›</a:t>
            </a:fld>
            <a:endParaRPr lang="nl-NL"/>
          </a:p>
        </p:txBody>
      </p:sp>
      <p:pic>
        <p:nvPicPr>
          <p:cNvPr id="1031" name="Afbeelding 6"/>
          <p:cNvPicPr>
            <a:picLocks noChangeAspect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1138238" y="6211888"/>
            <a:ext cx="482600" cy="50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2" name="Afbeelding 10"/>
          <p:cNvPicPr>
            <a:picLocks noChangeAspect="1"/>
          </p:cNvPicPr>
          <p:nvPr/>
        </p:nvPicPr>
        <p:blipFill>
          <a:blip r:embed="rId13"/>
          <a:srcRect l="15472" t="-378519" r="-15472" b="378519"/>
          <a:stretch>
            <a:fillRect/>
          </a:stretch>
        </p:blipFill>
        <p:spPr bwMode="auto">
          <a:xfrm>
            <a:off x="1433513" y="3028950"/>
            <a:ext cx="9324975" cy="800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3" name="Afbeelding 17"/>
          <p:cNvPicPr>
            <a:picLocks noChangeAspect="1"/>
          </p:cNvPicPr>
          <p:nvPr/>
        </p:nvPicPr>
        <p:blipFill>
          <a:blip r:embed="rId15"/>
          <a:srcRect t="27655" r="23270" b="25470"/>
          <a:stretch>
            <a:fillRect/>
          </a:stretch>
        </p:blipFill>
        <p:spPr bwMode="auto">
          <a:xfrm>
            <a:off x="28575" y="6205538"/>
            <a:ext cx="1085850" cy="46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2" descr="Afbeeldingsresultaat voor pebble stad en mens">
            <a:extLst>
              <a:ext uri="{FF2B5EF4-FFF2-40B4-BE49-F238E27FC236}">
                <a16:creationId xmlns:a16="http://schemas.microsoft.com/office/drawing/2014/main" id="{2777A2BD-7E54-4C3E-A067-36AEA2C6148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6" cstate="print">
            <a:extLst>
              <a:ext uri="{BEBA8EAE-BF5A-486C-A8C5-ECC9F3942E4B}">
                <a14:imgProps xmlns:a14="http://schemas.microsoft.com/office/drawing/2010/main">
                  <a14:imgLayer r:embed="rId17">
                    <a14:imgEffect>
                      <a14:backgroundRemoval t="0" b="100000" l="0" r="100000">
                        <a14:foregroundMark x1="24402" y1="24651" x2="12919" y2="60930"/>
                        <a14:foregroundMark x1="17225" y1="63721" x2="17225" y2="63721"/>
                        <a14:foregroundMark x1="17225" y1="70698" x2="81818" y2="59070"/>
                        <a14:foregroundMark x1="81340" y1="56279" x2="87081" y2="23721"/>
                        <a14:foregroundMark x1="86124" y1="22326" x2="24402" y2="25116"/>
                        <a14:foregroundMark x1="30144" y1="34419" x2="72727" y2="40000"/>
                        <a14:foregroundMark x1="85646" y1="24651" x2="34450" y2="56279"/>
                        <a14:foregroundMark x1="60287" y1="38605" x2="60287" y2="38605"/>
                        <a14:foregroundMark x1="60287" y1="38605" x2="51675" y2="60930"/>
                        <a14:foregroundMark x1="51196" y1="55349" x2="70335" y2="53488"/>
                        <a14:foregroundMark x1="61244" y1="53953" x2="45455" y2="55349"/>
                        <a14:foregroundMark x1="51196" y1="56279" x2="60287" y2="52558"/>
                        <a14:foregroundMark x1="60287" y1="52558" x2="63158" y2="52558"/>
                        <a14:foregroundMark x1="63158" y1="52558" x2="68900" y2="56279"/>
                        <a14:foregroundMark x1="71770" y1="56279" x2="71770" y2="56279"/>
                        <a14:foregroundMark x1="68900" y1="58140" x2="68900" y2="58140"/>
                        <a14:foregroundMark x1="67464" y1="59070" x2="67464" y2="59070"/>
                        <a14:foregroundMark x1="80383" y1="40000" x2="80383" y2="40000"/>
                        <a14:foregroundMark x1="75598" y1="37674" x2="75598" y2="37674"/>
                        <a14:foregroundMark x1="75598" y1="34884" x2="75598" y2="34884"/>
                        <a14:foregroundMark x1="77033" y1="34884" x2="77033" y2="34884"/>
                        <a14:foregroundMark x1="58852" y1="40000" x2="58852" y2="40000"/>
                        <a14:foregroundMark x1="54067" y1="40000" x2="21531" y2="37674"/>
                        <a14:foregroundMark x1="27273" y1="31628" x2="25837" y2="44651"/>
                        <a14:foregroundMark x1="25837" y1="33023" x2="38756" y2="46977"/>
                        <a14:foregroundMark x1="39713" y1="41860" x2="39713" y2="41860"/>
                        <a14:foregroundMark x1="39713" y1="41395" x2="37321" y2="44186"/>
                        <a14:foregroundMark x1="36842" y1="50698" x2="36842" y2="50698"/>
                        <a14:foregroundMark x1="36842" y1="53953" x2="36842" y2="53953"/>
                        <a14:foregroundMark x1="31579" y1="60465" x2="31579" y2="60465"/>
                        <a14:foregroundMark x1="33971" y1="60465" x2="35407" y2="56744"/>
                        <a14:foregroundMark x1="39713" y1="55349" x2="42584" y2="54884"/>
                        <a14:foregroundMark x1="44498" y1="54884" x2="44498" y2="54884"/>
                        <a14:foregroundMark x1="44498" y1="54884" x2="44498" y2="54884"/>
                        <a14:foregroundMark x1="44498" y1="56279" x2="46890" y2="56279"/>
                        <a14:foregroundMark x1="52632" y1="55349" x2="55981" y2="53953"/>
                        <a14:foregroundMark x1="55981" y1="53953" x2="55981" y2="53953"/>
                        <a14:foregroundMark x1="59809" y1="52558" x2="60287" y2="49767"/>
                        <a14:foregroundMark x1="61244" y1="48372" x2="61244" y2="48372"/>
                        <a14:foregroundMark x1="51196" y1="40000" x2="51196" y2="40000"/>
                        <a14:foregroundMark x1="47368" y1="40465" x2="47368" y2="40465"/>
                        <a14:foregroundMark x1="44498" y1="40465" x2="44498" y2="40465"/>
                        <a14:foregroundMark x1="40191" y1="37674" x2="38278" y2="34884"/>
                        <a14:foregroundMark x1="35885" y1="34884" x2="35885" y2="34884"/>
                        <a14:foregroundMark x1="35885" y1="34884" x2="35885" y2="34884"/>
                        <a14:foregroundMark x1="35885" y1="35814" x2="35885" y2="35814"/>
                        <a14:foregroundMark x1="35407" y1="34419" x2="35407" y2="34419"/>
                        <a14:foregroundMark x1="35407" y1="33488" x2="35407" y2="33488"/>
                        <a14:foregroundMark x1="34450" y1="57674" x2="34450" y2="57674"/>
                        <a14:foregroundMark x1="33971" y1="57674" x2="48325" y2="52093"/>
                        <a14:foregroundMark x1="54545" y1="48372" x2="54545" y2="48372"/>
                        <a14:foregroundMark x1="57416" y1="45581" x2="59809" y2="41395"/>
                        <a14:foregroundMark x1="64115" y1="38605" x2="64115" y2="38605"/>
                        <a14:foregroundMark x1="67464" y1="37674" x2="67464" y2="37674"/>
                        <a14:foregroundMark x1="68900" y1="35814" x2="71770" y2="34419"/>
                        <a14:foregroundMark x1="75598" y1="34419" x2="75598" y2="34419"/>
                        <a14:foregroundMark x1="77033" y1="33488" x2="77033" y2="33488"/>
                        <a14:foregroundMark x1="75598" y1="38605" x2="75598" y2="38605"/>
                        <a14:foregroundMark x1="74641" y1="41860" x2="74641" y2="44186"/>
                        <a14:foregroundMark x1="71770" y1="45581" x2="71292" y2="47442"/>
                        <a14:foregroundMark x1="70335" y1="47442" x2="70335" y2="47442"/>
                        <a14:foregroundMark x1="64115" y1="52093" x2="61722" y2="52093"/>
                        <a14:foregroundMark x1="58852" y1="53953" x2="58373" y2="59070"/>
                        <a14:foregroundMark x1="57416" y1="60465" x2="57416" y2="60465"/>
                        <a14:foregroundMark x1="56938" y1="60465" x2="52632" y2="60930"/>
                        <a14:foregroundMark x1="52632" y1="60930" x2="52632" y2="60930"/>
                        <a14:foregroundMark x1="51196" y1="59535" x2="46890" y2="61860"/>
                        <a14:foregroundMark x1="45455" y1="61860" x2="45455" y2="61860"/>
                        <a14:foregroundMark x1="40191" y1="57674" x2="40191" y2="57674"/>
                        <a14:foregroundMark x1="30144" y1="45581" x2="28230" y2="44651"/>
                        <a14:foregroundMark x1="25837" y1="42791" x2="25837" y2="42791"/>
                        <a14:foregroundMark x1="25837" y1="40465" x2="25837" y2="40465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4818" y="6176963"/>
            <a:ext cx="569439" cy="5857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98672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9pPr>
    </p:titleStyle>
    <p:bodyStyle>
      <a:lvl1pPr marL="228600" indent="-228600" algn="l" rtl="0" eaLnBrk="1" fontAlgn="base" hangingPunct="1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>
            <a:extLst>
              <a:ext uri="{FF2B5EF4-FFF2-40B4-BE49-F238E27FC236}">
                <a16:creationId xmlns:a16="http://schemas.microsoft.com/office/drawing/2014/main" id="{A218FED7-AB46-4296-A2AB-73E4BDC031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>
                <a:solidFill>
                  <a:srgbClr val="7030A0"/>
                </a:solidFill>
              </a:rPr>
              <a:t>Stad van de toekomst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4910A9D3-44B0-412E-9D51-FA1C2DD5ED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718191" y="1051280"/>
            <a:ext cx="3111908" cy="2032801"/>
          </a:xfrm>
        </p:spPr>
        <p:txBody>
          <a:bodyPr/>
          <a:lstStyle/>
          <a:p>
            <a:pPr marL="0" indent="0">
              <a:buNone/>
            </a:pPr>
            <a:r>
              <a:rPr lang="nl-NL" sz="1400" b="1" dirty="0"/>
              <a:t>IBS Thema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nl-NL" sz="1400" dirty="0">
                <a:solidFill>
                  <a:schemeClr val="bg1">
                    <a:lumMod val="85000"/>
                  </a:schemeClr>
                </a:solidFill>
              </a:rPr>
              <a:t> Maatschappelijke uitdagingen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nl-NL" sz="1400" dirty="0">
                <a:solidFill>
                  <a:schemeClr val="bg1">
                    <a:lumMod val="85000"/>
                  </a:schemeClr>
                </a:solidFill>
              </a:rPr>
              <a:t> Vierde industriële revolutie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nl-NL" sz="1400" dirty="0">
                <a:solidFill>
                  <a:schemeClr val="bg1">
                    <a:lumMod val="85000"/>
                  </a:schemeClr>
                </a:solidFill>
              </a:rPr>
              <a:t> Robotisering en AI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nl-NL" sz="1400" dirty="0">
                <a:solidFill>
                  <a:schemeClr val="bg1">
                    <a:lumMod val="85000"/>
                  </a:schemeClr>
                </a:solidFill>
              </a:rPr>
              <a:t>DESTEP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nl-NL" sz="1400" dirty="0" err="1">
                <a:solidFill>
                  <a:schemeClr val="bg1">
                    <a:lumMod val="85000"/>
                  </a:schemeClr>
                </a:solidFill>
              </a:rPr>
              <a:t>Better</a:t>
            </a:r>
            <a:r>
              <a:rPr lang="nl-NL" sz="1400" dirty="0">
                <a:solidFill>
                  <a:schemeClr val="bg1">
                    <a:lumMod val="85000"/>
                  </a:schemeClr>
                </a:solidFill>
              </a:rPr>
              <a:t> Life Index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nl-NL" sz="1400" dirty="0">
                <a:solidFill>
                  <a:schemeClr val="bg1">
                    <a:lumMod val="85000"/>
                  </a:schemeClr>
                </a:solidFill>
              </a:rPr>
              <a:t>Duurzame stedelijke ontwikkeling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nl-NL" sz="1400" dirty="0" err="1">
                <a:solidFill>
                  <a:schemeClr val="bg1">
                    <a:lumMod val="85000"/>
                  </a:schemeClr>
                </a:solidFill>
              </a:rPr>
              <a:t>SDG’s</a:t>
            </a:r>
            <a:endParaRPr lang="nl-NL" sz="1400" dirty="0">
              <a:solidFill>
                <a:schemeClr val="bg1">
                  <a:lumMod val="85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nl-NL" sz="1400" dirty="0">
                <a:solidFill>
                  <a:schemeClr val="bg1">
                    <a:lumMod val="85000"/>
                  </a:schemeClr>
                </a:solidFill>
              </a:rPr>
              <a:t>Samenwerken</a:t>
            </a:r>
          </a:p>
          <a:p>
            <a:pPr>
              <a:buFont typeface="Wingdings" panose="05000000000000000000" pitchFamily="2" charset="2"/>
              <a:buChar char="q"/>
            </a:pPr>
            <a:endParaRPr lang="nl-NL" sz="1400" dirty="0">
              <a:solidFill>
                <a:schemeClr val="bg1">
                  <a:lumMod val="85000"/>
                </a:schemeClr>
              </a:solidFill>
            </a:endParaRPr>
          </a:p>
          <a:p>
            <a:pPr marL="0" indent="0">
              <a:buNone/>
            </a:pPr>
            <a:endParaRPr lang="nl-NL" sz="1400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10" name="Tijdelijke aanduiding voor inhoud 5">
            <a:extLst>
              <a:ext uri="{FF2B5EF4-FFF2-40B4-BE49-F238E27FC236}">
                <a16:creationId xmlns:a16="http://schemas.microsoft.com/office/drawing/2014/main" id="{B5E90D55-298E-4509-878D-C4E228CD5F8E}"/>
              </a:ext>
            </a:extLst>
          </p:cNvPr>
          <p:cNvSpPr txBox="1">
            <a:spLocks/>
          </p:cNvSpPr>
          <p:nvPr/>
        </p:nvSpPr>
        <p:spPr bwMode="auto">
          <a:xfrm>
            <a:off x="1917855" y="1712880"/>
            <a:ext cx="3120869" cy="2032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28600" indent="-228600" algn="l" rtl="0" eaLnBrk="1" fontAlgn="base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charset="0"/>
              <a:buNone/>
            </a:pPr>
            <a:r>
              <a:rPr lang="nl-NL" sz="2000" b="1" dirty="0"/>
              <a:t>Begrippen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sz="2000" dirty="0" err="1"/>
              <a:t>Futures</a:t>
            </a:r>
            <a:r>
              <a:rPr lang="nl-NL" sz="2000" dirty="0"/>
              <a:t> </a:t>
            </a:r>
            <a:r>
              <a:rPr lang="nl-NL" sz="2000" dirty="0" err="1"/>
              <a:t>wheel</a:t>
            </a:r>
            <a:endParaRPr lang="nl-NL" sz="2000" dirty="0"/>
          </a:p>
          <a:p>
            <a:pPr>
              <a:buFont typeface="Wingdings" panose="05000000000000000000" pitchFamily="2" charset="2"/>
              <a:buChar char="§"/>
            </a:pPr>
            <a:endParaRPr lang="nl-NL" sz="2000" b="1" dirty="0"/>
          </a:p>
        </p:txBody>
      </p:sp>
      <p:sp>
        <p:nvSpPr>
          <p:cNvPr id="12" name="Tijdelijke aanduiding voor inhoud 5">
            <a:extLst>
              <a:ext uri="{FF2B5EF4-FFF2-40B4-BE49-F238E27FC236}">
                <a16:creationId xmlns:a16="http://schemas.microsoft.com/office/drawing/2014/main" id="{2D05C487-7FDA-4DD4-A64C-272352214795}"/>
              </a:ext>
            </a:extLst>
          </p:cNvPr>
          <p:cNvSpPr txBox="1">
            <a:spLocks/>
          </p:cNvSpPr>
          <p:nvPr/>
        </p:nvSpPr>
        <p:spPr bwMode="auto">
          <a:xfrm>
            <a:off x="603309" y="5736482"/>
            <a:ext cx="11241946" cy="3264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28600" indent="-228600" algn="l" rtl="0" eaLnBrk="1" fontAlgn="base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charset="0"/>
              <a:buNone/>
            </a:pPr>
            <a:endParaRPr lang="nl-NL" sz="1400" dirty="0"/>
          </a:p>
        </p:txBody>
      </p:sp>
      <p:graphicFrame>
        <p:nvGraphicFramePr>
          <p:cNvPr id="13" name="Tabel 13">
            <a:extLst>
              <a:ext uri="{FF2B5EF4-FFF2-40B4-BE49-F238E27FC236}">
                <a16:creationId xmlns:a16="http://schemas.microsoft.com/office/drawing/2014/main" id="{BBD81BF5-9E86-4852-B783-21B8761DB99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0658169"/>
              </p:ext>
            </p:extLst>
          </p:nvPr>
        </p:nvGraphicFramePr>
        <p:xfrm>
          <a:off x="2157193" y="5714290"/>
          <a:ext cx="8522645" cy="37084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768148">
                  <a:extLst>
                    <a:ext uri="{9D8B030D-6E8A-4147-A177-3AD203B41FA5}">
                      <a16:colId xmlns:a16="http://schemas.microsoft.com/office/drawing/2014/main" val="648769890"/>
                    </a:ext>
                  </a:extLst>
                </a:gridCol>
                <a:gridCol w="768148">
                  <a:extLst>
                    <a:ext uri="{9D8B030D-6E8A-4147-A177-3AD203B41FA5}">
                      <a16:colId xmlns:a16="http://schemas.microsoft.com/office/drawing/2014/main" val="469597195"/>
                    </a:ext>
                  </a:extLst>
                </a:gridCol>
                <a:gridCol w="768148">
                  <a:extLst>
                    <a:ext uri="{9D8B030D-6E8A-4147-A177-3AD203B41FA5}">
                      <a16:colId xmlns:a16="http://schemas.microsoft.com/office/drawing/2014/main" val="1225488491"/>
                    </a:ext>
                  </a:extLst>
                </a:gridCol>
                <a:gridCol w="768148">
                  <a:extLst>
                    <a:ext uri="{9D8B030D-6E8A-4147-A177-3AD203B41FA5}">
                      <a16:colId xmlns:a16="http://schemas.microsoft.com/office/drawing/2014/main" val="1458696249"/>
                    </a:ext>
                  </a:extLst>
                </a:gridCol>
                <a:gridCol w="768148">
                  <a:extLst>
                    <a:ext uri="{9D8B030D-6E8A-4147-A177-3AD203B41FA5}">
                      <a16:colId xmlns:a16="http://schemas.microsoft.com/office/drawing/2014/main" val="4042337055"/>
                    </a:ext>
                  </a:extLst>
                </a:gridCol>
                <a:gridCol w="768148">
                  <a:extLst>
                    <a:ext uri="{9D8B030D-6E8A-4147-A177-3AD203B41FA5}">
                      <a16:colId xmlns:a16="http://schemas.microsoft.com/office/drawing/2014/main" val="1032985660"/>
                    </a:ext>
                  </a:extLst>
                </a:gridCol>
                <a:gridCol w="768148">
                  <a:extLst>
                    <a:ext uri="{9D8B030D-6E8A-4147-A177-3AD203B41FA5}">
                      <a16:colId xmlns:a16="http://schemas.microsoft.com/office/drawing/2014/main" val="2567231980"/>
                    </a:ext>
                  </a:extLst>
                </a:gridCol>
                <a:gridCol w="768148">
                  <a:extLst>
                    <a:ext uri="{9D8B030D-6E8A-4147-A177-3AD203B41FA5}">
                      <a16:colId xmlns:a16="http://schemas.microsoft.com/office/drawing/2014/main" val="73331059"/>
                    </a:ext>
                  </a:extLst>
                </a:gridCol>
                <a:gridCol w="755364">
                  <a:extLst>
                    <a:ext uri="{9D8B030D-6E8A-4147-A177-3AD203B41FA5}">
                      <a16:colId xmlns:a16="http://schemas.microsoft.com/office/drawing/2014/main" val="2175227633"/>
                    </a:ext>
                  </a:extLst>
                </a:gridCol>
                <a:gridCol w="741280">
                  <a:extLst>
                    <a:ext uri="{9D8B030D-6E8A-4147-A177-3AD203B41FA5}">
                      <a16:colId xmlns:a16="http://schemas.microsoft.com/office/drawing/2014/main" val="1428987022"/>
                    </a:ext>
                  </a:extLst>
                </a:gridCol>
                <a:gridCol w="880817">
                  <a:extLst>
                    <a:ext uri="{9D8B030D-6E8A-4147-A177-3AD203B41FA5}">
                      <a16:colId xmlns:a16="http://schemas.microsoft.com/office/drawing/2014/main" val="2798762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1200" b="1" kern="1200" dirty="0">
                          <a:solidFill>
                            <a:schemeClr val="bg1">
                              <a:lumMod val="8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Week 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b="1" kern="1200" dirty="0">
                          <a:solidFill>
                            <a:schemeClr val="bg1">
                              <a:lumMod val="8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Week 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b="1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Vakantie</a:t>
                      </a: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b="1" kern="1200" dirty="0">
                          <a:solidFill>
                            <a:schemeClr val="bg1">
                              <a:lumMod val="8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Week 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Week 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Week 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Week 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Week 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b="1" kern="1200" dirty="0">
                          <a:solidFill>
                            <a:schemeClr val="bg2"/>
                          </a:solidFill>
                          <a:latin typeface="+mn-lt"/>
                          <a:ea typeface="+mn-ea"/>
                          <a:cs typeface="+mn-cs"/>
                        </a:rPr>
                        <a:t>Week 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Week 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Week 10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45624924"/>
                  </a:ext>
                </a:extLst>
              </a:tr>
            </a:tbl>
          </a:graphicData>
        </a:graphic>
      </p:graphicFrame>
      <p:pic>
        <p:nvPicPr>
          <p:cNvPr id="15" name="Afbeelding 14">
            <a:extLst>
              <a:ext uri="{FF2B5EF4-FFF2-40B4-BE49-F238E27FC236}">
                <a16:creationId xmlns:a16="http://schemas.microsoft.com/office/drawing/2014/main" id="{3C8AD9AC-786C-41FA-8D3C-1F579EA91858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5198"/>
          <a:stretch/>
        </p:blipFill>
        <p:spPr>
          <a:xfrm>
            <a:off x="7714458" y="1570005"/>
            <a:ext cx="836782" cy="709602"/>
          </a:xfrm>
          <a:prstGeom prst="rect">
            <a:avLst/>
          </a:prstGeom>
        </p:spPr>
      </p:pic>
      <p:pic>
        <p:nvPicPr>
          <p:cNvPr id="17" name="Afbeelding 16">
            <a:extLst>
              <a:ext uri="{FF2B5EF4-FFF2-40B4-BE49-F238E27FC236}">
                <a16:creationId xmlns:a16="http://schemas.microsoft.com/office/drawing/2014/main" id="{5AF66FF2-65B5-4E75-80FB-1AD095EE089C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6112"/>
          <a:stretch/>
        </p:blipFill>
        <p:spPr>
          <a:xfrm>
            <a:off x="896515" y="1736252"/>
            <a:ext cx="836782" cy="701959"/>
          </a:xfrm>
          <a:prstGeom prst="rect">
            <a:avLst/>
          </a:prstGeom>
        </p:spPr>
      </p:pic>
      <p:sp>
        <p:nvSpPr>
          <p:cNvPr id="18" name="Tijdelijke aanduiding voor inhoud 5">
            <a:extLst>
              <a:ext uri="{FF2B5EF4-FFF2-40B4-BE49-F238E27FC236}">
                <a16:creationId xmlns:a16="http://schemas.microsoft.com/office/drawing/2014/main" id="{D8729D5A-9FCE-424A-BA8D-CF5994EDB1B6}"/>
              </a:ext>
            </a:extLst>
          </p:cNvPr>
          <p:cNvSpPr txBox="1">
            <a:spLocks/>
          </p:cNvSpPr>
          <p:nvPr/>
        </p:nvSpPr>
        <p:spPr bwMode="auto">
          <a:xfrm>
            <a:off x="8733347" y="4128719"/>
            <a:ext cx="2562138" cy="2032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28600" indent="-228600" algn="l" rtl="0" eaLnBrk="1" fontAlgn="base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charset="0"/>
              <a:buNone/>
            </a:pPr>
            <a:r>
              <a:rPr lang="nl-NL" sz="1400" b="1" dirty="0"/>
              <a:t>IBS Toetsing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nl-NL" sz="1400" dirty="0">
                <a:solidFill>
                  <a:schemeClr val="bg1">
                    <a:lumMod val="85000"/>
                  </a:schemeClr>
                </a:solidFill>
              </a:rPr>
              <a:t> Kennistoets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nl-NL" sz="1400" dirty="0">
                <a:solidFill>
                  <a:schemeClr val="bg1">
                    <a:lumMod val="85000"/>
                  </a:schemeClr>
                </a:solidFill>
              </a:rPr>
              <a:t> Visiedocument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nl-NL" sz="1400" dirty="0">
                <a:solidFill>
                  <a:schemeClr val="bg1">
                    <a:lumMod val="85000"/>
                  </a:schemeClr>
                </a:solidFill>
              </a:rPr>
              <a:t> Reflectiegesprek</a:t>
            </a:r>
          </a:p>
        </p:txBody>
      </p:sp>
      <p:pic>
        <p:nvPicPr>
          <p:cNvPr id="20" name="Afbeelding 19">
            <a:extLst>
              <a:ext uri="{FF2B5EF4-FFF2-40B4-BE49-F238E27FC236}">
                <a16:creationId xmlns:a16="http://schemas.microsoft.com/office/drawing/2014/main" id="{72ADD984-4BEC-4118-974C-4F5B62A33777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5580"/>
          <a:stretch/>
        </p:blipFill>
        <p:spPr>
          <a:xfrm>
            <a:off x="7714458" y="4128719"/>
            <a:ext cx="840560" cy="7096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87155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0ABB621-2F96-4936-B6D4-0AB5C038C2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Voor de vakantie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D733834-D9A7-4AA7-BB7C-8DA05B74B25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9467850" cy="4351338"/>
          </a:xfrm>
        </p:spPr>
        <p:txBody>
          <a:bodyPr/>
          <a:lstStyle/>
          <a:p>
            <a:r>
              <a:rPr lang="nl-NL" dirty="0" err="1"/>
              <a:t>Futures</a:t>
            </a:r>
            <a:r>
              <a:rPr lang="nl-NL" dirty="0"/>
              <a:t> </a:t>
            </a:r>
            <a:r>
              <a:rPr lang="nl-NL" dirty="0" err="1"/>
              <a:t>wheel</a:t>
            </a:r>
            <a:r>
              <a:rPr lang="nl-NL" dirty="0"/>
              <a:t> gericht op maatschappelijke uitdagingen</a:t>
            </a:r>
          </a:p>
          <a:p>
            <a:r>
              <a:rPr lang="nl-NL" dirty="0"/>
              <a:t>Bijvoorbeeld: overbevolking, wat is daar het gevolg van en wat daar dan weer van…</a:t>
            </a:r>
          </a:p>
          <a:p>
            <a:r>
              <a:rPr lang="nl-NL" dirty="0"/>
              <a:t>Tekst hebben jullie gevisualiseerd</a:t>
            </a:r>
          </a:p>
          <a:p>
            <a:endParaRPr lang="nl-NL" dirty="0"/>
          </a:p>
          <a:p>
            <a:endParaRPr lang="nl-NL" dirty="0"/>
          </a:p>
        </p:txBody>
      </p:sp>
      <p:sp>
        <p:nvSpPr>
          <p:cNvPr id="5" name="AutoShape 2" descr="Futures Wheel van Jerome Glenn, een besluitvormingstool | toolshero">
            <a:extLst>
              <a:ext uri="{FF2B5EF4-FFF2-40B4-BE49-F238E27FC236}">
                <a16:creationId xmlns:a16="http://schemas.microsoft.com/office/drawing/2014/main" id="{52F8C479-435F-48BF-962E-F705498BB671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sp>
        <p:nvSpPr>
          <p:cNvPr id="6" name="AutoShape 4" descr="Futures Wheel van Jerome Glenn, een besluitvormingstool | toolshero">
            <a:extLst>
              <a:ext uri="{FF2B5EF4-FFF2-40B4-BE49-F238E27FC236}">
                <a16:creationId xmlns:a16="http://schemas.microsoft.com/office/drawing/2014/main" id="{A1B7EA1F-73E8-46CF-BDF9-E46B416D239B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096000" y="34290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pic>
        <p:nvPicPr>
          <p:cNvPr id="9" name="Afbeelding 8">
            <a:extLst>
              <a:ext uri="{FF2B5EF4-FFF2-40B4-BE49-F238E27FC236}">
                <a16:creationId xmlns:a16="http://schemas.microsoft.com/office/drawing/2014/main" id="{B8538F3F-3332-4788-868B-5DE73AE432E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28678" y="3047999"/>
            <a:ext cx="3153331" cy="3038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63575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4374D51-D3C2-48CD-9D83-AE092D5BA9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Wat gaan we vandaag doen?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C4176C1-0167-436F-B03B-E2AD6FA534E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444625"/>
            <a:ext cx="10401300" cy="4351338"/>
          </a:xfrm>
        </p:spPr>
        <p:txBody>
          <a:bodyPr/>
          <a:lstStyle/>
          <a:p>
            <a:r>
              <a:rPr lang="nl-NL" dirty="0"/>
              <a:t>Plaats een maatschappelijke uitdaging centraal: bijvoorbeeld individualisering</a:t>
            </a:r>
          </a:p>
          <a:p>
            <a:r>
              <a:rPr lang="nl-NL" dirty="0"/>
              <a:t>Wat zijn daarvoor de mogelijke oplossingen ofwel trends/ ontwikkelingen?</a:t>
            </a:r>
          </a:p>
          <a:p>
            <a:r>
              <a:rPr lang="nl-NL" dirty="0"/>
              <a:t>Wat kan er nog meer gebeuren, gezien andere ontwikkelingen?</a:t>
            </a:r>
          </a:p>
          <a:p>
            <a:pPr marL="0" indent="0">
              <a:buNone/>
            </a:pPr>
            <a:endParaRPr lang="nl-NL" dirty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nl-NL" dirty="0">
                <a:sym typeface="Wingdings" panose="05000000000000000000" pitchFamily="2" charset="2"/>
              </a:rPr>
              <a:t>Maak voor jullie maatschappelijke uitdagingen </a:t>
            </a:r>
            <a:r>
              <a:rPr lang="nl-NL" dirty="0" err="1">
                <a:sym typeface="Wingdings" panose="05000000000000000000" pitchFamily="2" charset="2"/>
              </a:rPr>
              <a:t>futures</a:t>
            </a:r>
            <a:r>
              <a:rPr lang="nl-NL" dirty="0">
                <a:sym typeface="Wingdings" panose="05000000000000000000" pitchFamily="2" charset="2"/>
              </a:rPr>
              <a:t> </a:t>
            </a:r>
            <a:r>
              <a:rPr lang="nl-NL" dirty="0" err="1">
                <a:sym typeface="Wingdings" panose="05000000000000000000" pitchFamily="2" charset="2"/>
              </a:rPr>
              <a:t>wheels</a:t>
            </a:r>
            <a:r>
              <a:rPr lang="nl-NL" dirty="0">
                <a:sym typeface="Wingdings" panose="05000000000000000000" pitchFamily="2" charset="2"/>
              </a:rPr>
              <a:t> en koppel hieraan trends/ ontwikkelingen – leeg format </a:t>
            </a:r>
            <a:r>
              <a:rPr lang="nl-NL" dirty="0" err="1">
                <a:sym typeface="Wingdings" panose="05000000000000000000" pitchFamily="2" charset="2"/>
              </a:rPr>
              <a:t>futures</a:t>
            </a:r>
            <a:r>
              <a:rPr lang="nl-NL" dirty="0">
                <a:sym typeface="Wingdings" panose="05000000000000000000" pitchFamily="2" charset="2"/>
              </a:rPr>
              <a:t> </a:t>
            </a:r>
            <a:r>
              <a:rPr lang="nl-NL" dirty="0" err="1">
                <a:sym typeface="Wingdings" panose="05000000000000000000" pitchFamily="2" charset="2"/>
              </a:rPr>
              <a:t>wheel</a:t>
            </a:r>
            <a:r>
              <a:rPr lang="nl-NL" dirty="0">
                <a:sym typeface="Wingdings" panose="05000000000000000000" pitchFamily="2" charset="2"/>
              </a:rPr>
              <a:t> staat op de WIKI</a:t>
            </a:r>
          </a:p>
          <a:p>
            <a:pPr marL="0" indent="0">
              <a:buNone/>
            </a:pPr>
            <a:endParaRPr lang="nl-NL" dirty="0"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1592815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FCA6007-2812-4DD8-9B07-B568FCFA46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z="3600" dirty="0"/>
              <a:t>Jouw specialisatie in relatie tot de Stad van de toekomst </a:t>
            </a:r>
          </a:p>
        </p:txBody>
      </p:sp>
      <p:sp>
        <p:nvSpPr>
          <p:cNvPr id="6" name="Tijdelijke aanduiding voor inhoud 3">
            <a:extLst>
              <a:ext uri="{FF2B5EF4-FFF2-40B4-BE49-F238E27FC236}">
                <a16:creationId xmlns:a16="http://schemas.microsoft.com/office/drawing/2014/main" id="{CC3EDF62-DB3F-4F60-BB9E-76DD3613F0C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00100" y="1577975"/>
            <a:ext cx="10591800" cy="4351338"/>
          </a:xfrm>
        </p:spPr>
        <p:txBody>
          <a:bodyPr/>
          <a:lstStyle/>
          <a:p>
            <a:r>
              <a:rPr lang="nl-NL" dirty="0"/>
              <a:t>Lifestyle | kies een belangrijke trend/ontwikkeling m.b.t. de gezonde leefomgeving en de gezonde maatschappij.</a:t>
            </a:r>
          </a:p>
          <a:p>
            <a:r>
              <a:rPr lang="nl-NL" dirty="0"/>
              <a:t>Stad en wijk | kies een belangrijke trend/ontwikkeling m.b.t. de sociale stad met de focus op participatie en een verbinding naar groen en duurzaam.</a:t>
            </a:r>
          </a:p>
          <a:p>
            <a:r>
              <a:rPr lang="nl-NL" dirty="0"/>
              <a:t>Vrijetijd | kies een belangrijke trend/ontwikkeling m.b.t. de (duurzame) vrijetijdsbesteding en organisatie daarvan.</a:t>
            </a:r>
          </a:p>
          <a:p>
            <a:r>
              <a:rPr lang="nl-NL" dirty="0"/>
              <a:t>Water en energie | kies een belangrijke trend/ontwikkeling m.b.t. een duurzame water- en energievoorziening en de wijze waarop de maatschappij omgaat met hemel- en afvalwater. 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6608607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A48A266-28B5-4CD7-B036-3FAAE3524D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Wat gaan we vandaag doen en morgen bespreken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19B2D48-EDD7-44D7-BA59-7F9D5AD6DD6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199" y="1825625"/>
            <a:ext cx="10296525" cy="4351338"/>
          </a:xfrm>
        </p:spPr>
        <p:txBody>
          <a:bodyPr/>
          <a:lstStyle/>
          <a:p>
            <a:r>
              <a:rPr lang="nl-NL" dirty="0"/>
              <a:t>Maak </a:t>
            </a:r>
            <a:r>
              <a:rPr lang="nl-NL" u="sng" dirty="0"/>
              <a:t>hoofdstuk 2 van Document Verantwoording</a:t>
            </a:r>
            <a:endParaRPr lang="nl-NL" dirty="0"/>
          </a:p>
          <a:p>
            <a:r>
              <a:rPr lang="nl-NL" dirty="0"/>
              <a:t>Geef elkaar feedback op elkaars leerdoelen rondom samenwerking en leiderschap</a:t>
            </a:r>
          </a:p>
          <a:p>
            <a:r>
              <a:rPr lang="nl-NL" dirty="0"/>
              <a:t>Welke ontwikkelingen zie jij en/of anderen ten aanzien van jouw leerdoelen en rol?</a:t>
            </a:r>
          </a:p>
          <a:p>
            <a:r>
              <a:rPr lang="nl-NL" dirty="0"/>
              <a:t>Stel deze </a:t>
            </a:r>
            <a:r>
              <a:rPr lang="nl-NL" dirty="0" err="1"/>
              <a:t>zonodig</a:t>
            </a:r>
            <a:r>
              <a:rPr lang="nl-NL" dirty="0"/>
              <a:t> bij</a:t>
            </a:r>
          </a:p>
          <a:p>
            <a:r>
              <a:rPr lang="nl-NL" dirty="0"/>
              <a:t>Morgen, donderdag 4 maart bespreken we het in groepjes op school </a:t>
            </a:r>
            <a:r>
              <a:rPr lang="nl-NL" dirty="0">
                <a:sym typeface="Wingdings" panose="05000000000000000000" pitchFamily="2" charset="2"/>
              </a:rPr>
              <a:t> </a:t>
            </a:r>
          </a:p>
          <a:p>
            <a:r>
              <a:rPr lang="nl-NL">
                <a:sym typeface="Wingdings" panose="05000000000000000000" pitchFamily="2" charset="2"/>
              </a:rPr>
              <a:t>Voor nu…komen </a:t>
            </a:r>
            <a:r>
              <a:rPr lang="nl-NL" dirty="0">
                <a:sym typeface="Wingdings" panose="05000000000000000000" pitchFamily="2" charset="2"/>
              </a:rPr>
              <a:t>we online graag even langs</a:t>
            </a:r>
            <a:endParaRPr lang="nl-NL" dirty="0"/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880346701"/>
      </p:ext>
    </p:extLst>
  </p:cSld>
  <p:clrMapOvr>
    <a:masterClrMapping/>
  </p:clrMapOvr>
</p:sld>
</file>

<file path=ppt/theme/theme1.xml><?xml version="1.0" encoding="utf-8"?>
<a:theme xmlns:a="http://schemas.openxmlformats.org/drawingml/2006/main" name="Thema1">
  <a:themeElements>
    <a:clrScheme name="Aangepast 1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BDEA1A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Kantoor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a1" id="{848D2DA3-4BAC-4590-9F3A-C04EAD61AF1C}" vid="{84936BD3-994A-46F0-BAD8-245BDD45B96D}"/>
    </a:ext>
  </a:extLst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882E0B02A318E459AD716AC786DE572" ma:contentTypeVersion="12" ma:contentTypeDescription="Een nieuw document maken." ma:contentTypeScope="" ma:versionID="1dc84fb11a9be35ac09a1ae920ea7357">
  <xsd:schema xmlns:xsd="http://www.w3.org/2001/XMLSchema" xmlns:xs="http://www.w3.org/2001/XMLSchema" xmlns:p="http://schemas.microsoft.com/office/2006/metadata/properties" xmlns:ns2="34354c1b-6b8c-435b-ad50-990538c19557" xmlns:ns3="47a28104-336f-447d-946e-e305ac2bcd47" targetNamespace="http://schemas.microsoft.com/office/2006/metadata/properties" ma:root="true" ma:fieldsID="85fd8f0e804736af8b3f71c277445723" ns2:_="" ns3:_="">
    <xsd:import namespace="34354c1b-6b8c-435b-ad50-990538c19557"/>
    <xsd:import namespace="47a28104-336f-447d-946e-e305ac2bcd4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4354c1b-6b8c-435b-ad50-990538c1955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7a28104-336f-447d-946e-e305ac2bcd47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D7DE6F1-65E5-4742-993C-166C160C650C}">
  <ds:schemaRefs>
    <ds:schemaRef ds:uri="http://schemas.microsoft.com/office/2006/documentManagement/types"/>
    <ds:schemaRef ds:uri="http://www.w3.org/XML/1998/namespace"/>
    <ds:schemaRef ds:uri="http://purl.org/dc/elements/1.1/"/>
    <ds:schemaRef ds:uri="http://schemas.openxmlformats.org/package/2006/metadata/core-properties"/>
    <ds:schemaRef ds:uri="http://purl.org/dc/terms/"/>
    <ds:schemaRef ds:uri="http://schemas.microsoft.com/office/2006/metadata/properties"/>
    <ds:schemaRef ds:uri="http://schemas.microsoft.com/office/infopath/2007/PartnerControls"/>
    <ds:schemaRef ds:uri="47a28104-336f-447d-946e-e305ac2bcd47"/>
    <ds:schemaRef ds:uri="34354c1b-6b8c-435b-ad50-990538c19557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5E0517EB-918A-4F91-B474-4547F2D83E5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6614168-1363-41D5-B64A-FC595DA39B7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4354c1b-6b8c-435b-ad50-990538c19557"/>
    <ds:schemaRef ds:uri="47a28104-336f-447d-946e-e305ac2bcd4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600</TotalTime>
  <Words>332</Words>
  <Application>Microsoft Office PowerPoint</Application>
  <PresentationFormat>Breedbeeld</PresentationFormat>
  <Paragraphs>49</Paragraphs>
  <Slides>5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Wingdings</vt:lpstr>
      <vt:lpstr>Thema1</vt:lpstr>
      <vt:lpstr>Stad van de toekomst</vt:lpstr>
      <vt:lpstr>Voor de vakantie</vt:lpstr>
      <vt:lpstr>Wat gaan we vandaag doen?</vt:lpstr>
      <vt:lpstr>Jouw specialisatie in relatie tot de Stad van de toekomst </vt:lpstr>
      <vt:lpstr>Wat gaan we vandaag doen en morgen bespreken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MVO</dc:title>
  <dc:creator>Valerie van den Berg</dc:creator>
  <cp:lastModifiedBy>Valerie van den Berg</cp:lastModifiedBy>
  <cp:revision>4</cp:revision>
  <dcterms:created xsi:type="dcterms:W3CDTF">2020-11-17T12:57:59Z</dcterms:created>
  <dcterms:modified xsi:type="dcterms:W3CDTF">2021-03-02T09:06:17Z</dcterms:modified>
</cp:coreProperties>
</file>